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2" r:id="rId6"/>
    <p:sldId id="265" r:id="rId7"/>
    <p:sldId id="264" r:id="rId8"/>
    <p:sldId id="266" r:id="rId9"/>
    <p:sldId id="267" r:id="rId10"/>
    <p:sldId id="269" r:id="rId11"/>
    <p:sldId id="271" r:id="rId12"/>
    <p:sldId id="273" r:id="rId13"/>
    <p:sldId id="275" r:id="rId14"/>
    <p:sldId id="277" r:id="rId15"/>
    <p:sldId id="279" r:id="rId16"/>
    <p:sldId id="281" r:id="rId17"/>
    <p:sldId id="282" r:id="rId18"/>
    <p:sldId id="283" r:id="rId19"/>
    <p:sldId id="285" r:id="rId20"/>
    <p:sldId id="287" r:id="rId21"/>
    <p:sldId id="289" r:id="rId22"/>
    <p:sldId id="291" r:id="rId23"/>
    <p:sldId id="293" r:id="rId24"/>
    <p:sldId id="295" r:id="rId25"/>
    <p:sldId id="296" r:id="rId26"/>
    <p:sldId id="298" r:id="rId27"/>
    <p:sldId id="301" r:id="rId28"/>
    <p:sldId id="303" r:id="rId29"/>
    <p:sldId id="304" r:id="rId30"/>
    <p:sldId id="305" r:id="rId31"/>
  </p:sldIdLst>
  <p:sldSz cx="9144000" cy="5143500" type="screen16x9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7033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2" d="100"/>
          <a:sy n="122" d="100"/>
        </p:scale>
        <p:origin x="-322" y="49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E1C8A-AF53-402E-A3C4-B10A7B1D2A26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EEC30-A9CE-4482-8EC0-061C79C75C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EC30-A9CE-4482-8EC0-061C79C75CC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EC30-A9CE-4482-8EC0-061C79C75CC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EC30-A9CE-4482-8EC0-061C79C75CC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EC30-A9CE-4482-8EC0-061C79C75CC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EC30-A9CE-4482-8EC0-061C79C75CC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72445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098800"/>
            <a:ext cx="824607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7AAB9BC1-F2E8-46CA-B16D-40F61B0A9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610821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r">
              <a:defRPr sz="28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433880"/>
            <a:ext cx="6871725" cy="572644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044700"/>
            <a:ext cx="6871725" cy="3511061"/>
          </a:xfrm>
        </p:spPr>
        <p:txBody>
          <a:bodyPr/>
          <a:lstStyle>
            <a:lvl1pPr algn="r">
              <a:defRPr sz="28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p:transition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1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41904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ctr">
              <a:defRPr sz="1800"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41904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ctr">
              <a:defRPr sz="1800"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3CC51D-29A2-464C-9306-A314E1010370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2600" y="2340801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How Mobile-</a:t>
            </a:r>
            <a:r>
              <a:rPr lang="en-US" sz="36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Vydya</a:t>
            </a:r>
            <a:r>
              <a:rPr lang="en-US" sz="3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Apps For Patients Change The </a:t>
            </a:r>
            <a:r>
              <a:rPr lang="en-US" sz="36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mHealth</a:t>
            </a:r>
            <a:r>
              <a:rPr lang="en-US" sz="3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Trends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133350"/>
            <a:ext cx="6205105" cy="4560238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93838">
              <a:spcBef>
                <a:spcPts val="80"/>
              </a:spcBef>
            </a:pPr>
            <a:r>
              <a:rPr sz="2600" spc="-4" dirty="0">
                <a:solidFill>
                  <a:srgbClr val="FFFFFF"/>
                </a:solidFill>
                <a:latin typeface="Arial"/>
                <a:cs typeface="Arial"/>
              </a:rPr>
              <a:t>What’s the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goal </a:t>
            </a:r>
            <a:r>
              <a:rPr sz="260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lang="en-US"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600" spc="-20" dirty="0" smtClean="0">
                <a:solidFill>
                  <a:srgbClr val="FFFFFF"/>
                </a:solidFill>
                <a:latin typeface="Arial"/>
                <a:cs typeface="Arial"/>
              </a:rPr>
              <a:t>M-</a:t>
            </a:r>
            <a:r>
              <a:rPr lang="en-US" sz="2600" spc="-20" dirty="0" err="1" smtClean="0">
                <a:solidFill>
                  <a:srgbClr val="FFFFFF"/>
                </a:solidFill>
                <a:latin typeface="Arial"/>
                <a:cs typeface="Arial"/>
              </a:rPr>
              <a:t>Vydya</a:t>
            </a:r>
            <a:r>
              <a:rPr lang="en-US" sz="26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" dirty="0" smtClean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600"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3000" dirty="0">
              <a:latin typeface="Arial"/>
              <a:cs typeface="Arial"/>
            </a:endParaRPr>
          </a:p>
          <a:p>
            <a:pPr marL="10175"/>
            <a:r>
              <a:rPr sz="2600" spc="-4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improve </a:t>
            </a:r>
            <a:r>
              <a:rPr sz="2600" spc="-4" dirty="0">
                <a:latin typeface="Arial"/>
                <a:cs typeface="Arial"/>
              </a:rPr>
              <a:t>the delivery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4" dirty="0">
                <a:latin typeface="Arial"/>
                <a:cs typeface="Arial"/>
              </a:rPr>
              <a:t> </a:t>
            </a:r>
            <a:r>
              <a:rPr sz="2600" spc="-4" dirty="0">
                <a:latin typeface="Arial"/>
                <a:cs typeface="Arial"/>
              </a:rPr>
              <a:t>healthcare!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264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Improve quality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4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access</a:t>
            </a:r>
          </a:p>
          <a:p>
            <a:pPr marL="284907" indent="-274731">
              <a:spcBef>
                <a:spcPts val="288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Care-coordination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368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dirty="0">
                <a:latin typeface="Arial"/>
                <a:cs typeface="Arial"/>
              </a:rPr>
              <a:t>Lower</a:t>
            </a:r>
            <a:r>
              <a:rPr sz="2600" spc="-8" dirty="0">
                <a:latin typeface="Arial"/>
                <a:cs typeface="Arial"/>
              </a:rPr>
              <a:t> </a:t>
            </a:r>
            <a:r>
              <a:rPr sz="2600" spc="-4" dirty="0">
                <a:latin typeface="Arial"/>
                <a:cs typeface="Arial"/>
              </a:rPr>
              <a:t>rehospitalizations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288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Improve outcomes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288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dirty="0">
                <a:latin typeface="Arial"/>
                <a:cs typeface="Arial"/>
              </a:rPr>
              <a:t>Lower </a:t>
            </a:r>
            <a:r>
              <a:rPr sz="2600" spc="-4" dirty="0">
                <a:latin typeface="Arial"/>
                <a:cs typeface="Arial"/>
              </a:rPr>
              <a:t>infection</a:t>
            </a:r>
            <a:r>
              <a:rPr sz="2600" spc="-8" dirty="0">
                <a:latin typeface="Arial"/>
                <a:cs typeface="Arial"/>
              </a:rPr>
              <a:t> </a:t>
            </a:r>
            <a:r>
              <a:rPr sz="2600" spc="-4" dirty="0">
                <a:latin typeface="Arial"/>
                <a:cs typeface="Arial"/>
              </a:rPr>
              <a:t>rates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288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Monitor patient status </a:t>
            </a:r>
            <a:r>
              <a:rPr sz="2600" dirty="0">
                <a:latin typeface="Arial"/>
                <a:cs typeface="Arial"/>
              </a:rPr>
              <a:t>in real</a:t>
            </a:r>
            <a:r>
              <a:rPr sz="2600" spc="-4" dirty="0">
                <a:latin typeface="Arial"/>
                <a:cs typeface="Arial"/>
              </a:rPr>
              <a:t> time</a:t>
            </a:r>
            <a:endParaRPr sz="2600" dirty="0">
              <a:latin typeface="Arial"/>
              <a:cs typeface="Arial"/>
            </a:endParaRPr>
          </a:p>
          <a:p>
            <a:pPr marL="10175">
              <a:spcBef>
                <a:spcPts val="1891"/>
              </a:spcBef>
            </a:pPr>
            <a:r>
              <a:rPr sz="2600" spc="-4" dirty="0">
                <a:latin typeface="Arial"/>
                <a:cs typeface="Arial"/>
              </a:rPr>
              <a:t>...Unrealized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4" dirty="0">
                <a:latin typeface="Arial"/>
                <a:cs typeface="Arial"/>
              </a:rPr>
              <a:t>possibilities!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65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820" y="364684"/>
            <a:ext cx="4808682" cy="1118270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Types </a:t>
            </a:r>
            <a:r>
              <a:rPr dirty="0"/>
              <a:t>of </a:t>
            </a:r>
            <a:r>
              <a:rPr lang="en-US" spc="-4" dirty="0" smtClean="0"/>
              <a:t>M-</a:t>
            </a:r>
            <a:r>
              <a:rPr lang="en-US" spc="-4" dirty="0" err="1" smtClean="0"/>
              <a:t>Vydya</a:t>
            </a:r>
            <a:r>
              <a:rPr spc="-12" dirty="0" smtClean="0"/>
              <a:t> </a:t>
            </a:r>
            <a:r>
              <a:rPr spc="-4" dirty="0"/>
              <a:t>technology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490522"/>
            <a:ext cx="2635250" cy="2396686"/>
          </a:xfrm>
          <a:prstGeom prst="rect">
            <a:avLst/>
          </a:prstGeom>
        </p:spPr>
        <p:txBody>
          <a:bodyPr vert="horz" wrap="square" lIns="0" tIns="87507" rIns="0" bIns="0" rtlCol="0">
            <a:spAutoFit/>
          </a:bodyPr>
          <a:lstStyle/>
          <a:p>
            <a:pPr marL="284907" indent="-274731">
              <a:spcBef>
                <a:spcPts val="689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Tablets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609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dirty="0">
                <a:latin typeface="Arial"/>
                <a:cs typeface="Arial"/>
              </a:rPr>
              <a:t>Smart</a:t>
            </a:r>
            <a:r>
              <a:rPr sz="2600" spc="-76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phones</a:t>
            </a:r>
          </a:p>
          <a:p>
            <a:pPr marL="284907" indent="-274731">
              <a:spcBef>
                <a:spcPts val="609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dirty="0">
                <a:latin typeface="Arial"/>
                <a:cs typeface="Arial"/>
              </a:rPr>
              <a:t>Apps</a:t>
            </a:r>
          </a:p>
          <a:p>
            <a:pPr marL="284907" indent="-274731">
              <a:spcBef>
                <a:spcPts val="609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Wearbles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609"/>
              </a:spcBef>
              <a:buChar char="•"/>
              <a:tabLst>
                <a:tab pos="284398" algn="l"/>
                <a:tab pos="284907" algn="l"/>
              </a:tabLst>
            </a:pPr>
            <a:r>
              <a:rPr sz="2600" spc="-4" dirty="0">
                <a:latin typeface="Arial"/>
                <a:cs typeface="Arial"/>
              </a:rPr>
              <a:t>Implantables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800" y="1428750"/>
            <a:ext cx="8312727" cy="3652978"/>
            <a:chOff x="458123" y="1795462"/>
            <a:chExt cx="9144000" cy="5520055"/>
          </a:xfrm>
        </p:grpSpPr>
        <p:sp>
          <p:nvSpPr>
            <p:cNvPr id="5" name="object 5"/>
            <p:cNvSpPr/>
            <p:nvPr/>
          </p:nvSpPr>
          <p:spPr>
            <a:xfrm>
              <a:off x="3445802" y="5776912"/>
              <a:ext cx="2305050" cy="1536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123" y="5803900"/>
              <a:ext cx="2987675" cy="151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5889" y="3511550"/>
              <a:ext cx="2665412" cy="1814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62152" y="1795462"/>
              <a:ext cx="2339975" cy="17303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0852" y="4606925"/>
              <a:ext cx="1655762" cy="1943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766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7824" y="428036"/>
            <a:ext cx="1833375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Tablets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583" y="1377063"/>
            <a:ext cx="6899564" cy="3756496"/>
          </a:xfrm>
          <a:prstGeom prst="rect">
            <a:avLst/>
          </a:prstGeom>
        </p:spPr>
        <p:txBody>
          <a:bodyPr vert="horz" wrap="square" lIns="0" tIns="54946" rIns="0" bIns="0" rtlCol="0">
            <a:spAutoFit/>
          </a:bodyPr>
          <a:lstStyle/>
          <a:p>
            <a:pPr marL="2497513" marR="4070" indent="-2299604">
              <a:lnSpc>
                <a:spcPts val="2564"/>
              </a:lnSpc>
              <a:spcBef>
                <a:spcPts val="433"/>
              </a:spcBef>
            </a:pPr>
            <a:r>
              <a:rPr sz="2400" dirty="0">
                <a:latin typeface="Arial"/>
                <a:cs typeface="Arial"/>
              </a:rPr>
              <a:t>Maximize </a:t>
            </a:r>
            <a:r>
              <a:rPr sz="2400" spc="-4" dirty="0">
                <a:latin typeface="Arial"/>
                <a:cs typeface="Arial"/>
              </a:rPr>
              <a:t>portable technology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4" dirty="0">
                <a:latin typeface="Arial"/>
                <a:cs typeface="Arial"/>
              </a:rPr>
              <a:t>the patient  encounter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1907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Point of Care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documentation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32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Real-time </a:t>
            </a:r>
            <a:r>
              <a:rPr sz="2400" dirty="0">
                <a:latin typeface="Arial"/>
                <a:cs typeface="Arial"/>
              </a:rPr>
              <a:t>care </a:t>
            </a:r>
            <a:r>
              <a:rPr sz="2400" spc="-4" dirty="0">
                <a:latin typeface="Arial"/>
                <a:cs typeface="Arial"/>
              </a:rPr>
              <a:t>coordination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32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Labs &amp;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Imaging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24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Patient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education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32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Therapy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benefits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24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Access </a:t>
            </a:r>
            <a:r>
              <a:rPr sz="2400" spc="-4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past medical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  <a:p>
            <a:pPr marL="284907" indent="-274731">
              <a:spcBef>
                <a:spcPts val="320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Countless additional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benefits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15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1986" y="1621910"/>
            <a:ext cx="7331507" cy="3393924"/>
            <a:chOff x="458123" y="457200"/>
            <a:chExt cx="9144000" cy="6856730"/>
          </a:xfrm>
        </p:grpSpPr>
        <p:sp>
          <p:nvSpPr>
            <p:cNvPr id="3" name="object 3"/>
            <p:cNvSpPr/>
            <p:nvPr/>
          </p:nvSpPr>
          <p:spPr>
            <a:xfrm>
              <a:off x="458123" y="457200"/>
              <a:ext cx="4859337" cy="6856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0164" y="2373312"/>
              <a:ext cx="4271962" cy="2881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822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3306" y="486549"/>
            <a:ext cx="2586494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Smartphones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200" y="1581150"/>
            <a:ext cx="6766213" cy="3200250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z="2400" spc="-4" dirty="0">
                <a:latin typeface="Arial"/>
                <a:cs typeface="Arial"/>
              </a:rPr>
              <a:t>Smartphones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-4" dirty="0">
                <a:latin typeface="Arial"/>
                <a:cs typeface="Arial"/>
              </a:rPr>
              <a:t>ubiquitous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16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healthcare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225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Care</a:t>
            </a:r>
            <a:r>
              <a:rPr sz="2400" spc="-4" dirty="0">
                <a:latin typeface="Arial"/>
                <a:cs typeface="Arial"/>
              </a:rPr>
              <a:t> coordination</a:t>
            </a:r>
            <a:endParaRPr sz="2400" dirty="0">
              <a:latin typeface="Arial"/>
              <a:cs typeface="Arial"/>
            </a:endParaRPr>
          </a:p>
          <a:p>
            <a:pPr marL="284907" marR="4070" indent="-274731">
              <a:lnSpc>
                <a:spcPct val="102200"/>
              </a:lnSpc>
              <a:spcBef>
                <a:spcPts val="497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External </a:t>
            </a:r>
            <a:r>
              <a:rPr sz="2400" dirty="0">
                <a:latin typeface="Arial"/>
                <a:cs typeface="Arial"/>
              </a:rPr>
              <a:t>device </a:t>
            </a:r>
            <a:r>
              <a:rPr sz="2400" spc="-4" dirty="0">
                <a:latin typeface="Arial"/>
                <a:cs typeface="Arial"/>
              </a:rPr>
              <a:t>connection for testing </a:t>
            </a:r>
            <a:r>
              <a:rPr sz="2400" dirty="0">
                <a:latin typeface="Arial"/>
                <a:cs typeface="Arial"/>
              </a:rPr>
              <a:t>and  </a:t>
            </a:r>
            <a:r>
              <a:rPr sz="2400" spc="-4" dirty="0">
                <a:latin typeface="Arial"/>
                <a:cs typeface="Arial"/>
              </a:rPr>
              <a:t>diagnostics</a:t>
            </a:r>
            <a:endParaRPr sz="2400" dirty="0">
              <a:latin typeface="Arial"/>
              <a:cs typeface="Arial"/>
            </a:endParaRPr>
          </a:p>
          <a:p>
            <a:pPr marL="605427" lvl="1" indent="-228943">
              <a:spcBef>
                <a:spcPts val="577"/>
              </a:spcBef>
              <a:buChar char="•"/>
              <a:tabLst>
                <a:tab pos="605427" algn="l"/>
              </a:tabLst>
            </a:pPr>
            <a:r>
              <a:rPr sz="2400" dirty="0">
                <a:latin typeface="Arial"/>
                <a:cs typeface="Arial"/>
              </a:rPr>
              <a:t>Blood pressure</a:t>
            </a:r>
            <a:r>
              <a:rPr sz="2400" spc="-4" dirty="0">
                <a:latin typeface="Arial"/>
                <a:cs typeface="Arial"/>
              </a:rPr>
              <a:t> monitoring</a:t>
            </a:r>
            <a:endParaRPr sz="2400" dirty="0">
              <a:latin typeface="Arial"/>
              <a:cs typeface="Arial"/>
            </a:endParaRPr>
          </a:p>
          <a:p>
            <a:pPr marL="605427" lvl="1" indent="-228943">
              <a:spcBef>
                <a:spcPts val="561"/>
              </a:spcBef>
              <a:buChar char="•"/>
              <a:tabLst>
                <a:tab pos="605427" algn="l"/>
              </a:tabLst>
            </a:pPr>
            <a:r>
              <a:rPr sz="2400" dirty="0">
                <a:latin typeface="Arial"/>
                <a:cs typeface="Arial"/>
              </a:rPr>
              <a:t>Blood glucose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levels</a:t>
            </a: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Use of smart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07816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0" y="1200150"/>
            <a:ext cx="3017955" cy="157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17563" y="1200150"/>
            <a:ext cx="5915314" cy="3886200"/>
            <a:chOff x="2005939" y="457200"/>
            <a:chExt cx="7596505" cy="6858000"/>
          </a:xfrm>
        </p:grpSpPr>
        <p:sp>
          <p:nvSpPr>
            <p:cNvPr id="4" name="object 4"/>
            <p:cNvSpPr/>
            <p:nvPr/>
          </p:nvSpPr>
          <p:spPr>
            <a:xfrm>
              <a:off x="5187289" y="457200"/>
              <a:ext cx="4414837" cy="321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5939" y="3238500"/>
              <a:ext cx="3168649" cy="31686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87289" y="3525837"/>
              <a:ext cx="4414837" cy="37893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318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77" y="428036"/>
            <a:ext cx="2845023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lang="en-IN" spc="-4" dirty="0" smtClean="0"/>
              <a:t>M</a:t>
            </a:r>
            <a:r>
              <a:rPr lang="en-US" spc="-4" dirty="0" smtClean="0"/>
              <a:t>-</a:t>
            </a:r>
            <a:r>
              <a:rPr lang="en-US" spc="-4" dirty="0" err="1" smtClean="0"/>
              <a:t>Vydya</a:t>
            </a:r>
            <a:r>
              <a:rPr spc="-56" dirty="0" smtClean="0"/>
              <a:t> </a:t>
            </a:r>
            <a:r>
              <a:rPr dirty="0"/>
              <a:t>Apps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6400" y="1581150"/>
            <a:ext cx="6670386" cy="3223975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49067">
              <a:spcBef>
                <a:spcPts val="80"/>
              </a:spcBef>
            </a:pPr>
            <a:r>
              <a:rPr sz="2400" spc="-4" dirty="0">
                <a:latin typeface="Arial"/>
                <a:cs typeface="Arial"/>
              </a:rPr>
              <a:t>mHealth </a:t>
            </a:r>
            <a:r>
              <a:rPr sz="2400" dirty="0">
                <a:latin typeface="Arial"/>
                <a:cs typeface="Arial"/>
              </a:rPr>
              <a:t>Apps have a wide range in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scope</a:t>
            </a:r>
          </a:p>
          <a:p>
            <a:pPr marL="284907" indent="-274731">
              <a:spcBef>
                <a:spcPts val="193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Online </a:t>
            </a:r>
            <a:r>
              <a:rPr sz="2400" dirty="0">
                <a:latin typeface="Arial"/>
                <a:cs typeface="Arial"/>
              </a:rPr>
              <a:t>apps or on a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device</a:t>
            </a:r>
          </a:p>
          <a:p>
            <a:pPr marL="284907" indent="-274731">
              <a:spcBef>
                <a:spcPts val="64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Health </a:t>
            </a:r>
            <a:r>
              <a:rPr sz="2400" dirty="0">
                <a:latin typeface="Arial"/>
                <a:cs typeface="Arial"/>
              </a:rPr>
              <a:t>&amp; wellness</a:t>
            </a: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Diagnostic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" dirty="0">
                <a:latin typeface="Arial"/>
                <a:cs typeface="Arial"/>
              </a:rPr>
              <a:t> testing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Patient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education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Labs &amp;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Imaging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64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Social Media</a:t>
            </a:r>
            <a:r>
              <a:rPr sz="2400" spc="-4" dirty="0">
                <a:latin typeface="Arial"/>
                <a:cs typeface="Arial"/>
              </a:rPr>
              <a:t> integration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34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Health map in </a:t>
            </a:r>
            <a:r>
              <a:rPr lang="en-US" dirty="0" err="1" smtClean="0"/>
              <a:t>india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898" y="1349375"/>
            <a:ext cx="4825701" cy="351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2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132534" y="1855484"/>
            <a:ext cx="2978727" cy="1459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1400" y="895350"/>
            <a:ext cx="2124364" cy="2070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67558" y="3333750"/>
            <a:ext cx="5009284" cy="169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2200" y="12080"/>
            <a:ext cx="3136034" cy="1667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" y="2386958"/>
            <a:ext cx="3371273" cy="2035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47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561005"/>
            <a:ext cx="2286000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Wearables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3600" y="1581150"/>
            <a:ext cx="6512213" cy="3060725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z="2400" dirty="0">
                <a:latin typeface="Arial"/>
                <a:cs typeface="Arial"/>
              </a:rPr>
              <a:t>Most popular in </a:t>
            </a:r>
            <a:r>
              <a:rPr sz="2400" spc="-4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personal </a:t>
            </a:r>
            <a:r>
              <a:rPr sz="2400" spc="-4" dirty="0">
                <a:latin typeface="Arial"/>
                <a:cs typeface="Arial"/>
              </a:rPr>
              <a:t>fitness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space</a:t>
            </a:r>
          </a:p>
          <a:p>
            <a:pPr marL="284907" indent="-274731">
              <a:spcBef>
                <a:spcPts val="225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Track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4" dirty="0">
                <a:latin typeface="Arial"/>
                <a:cs typeface="Arial"/>
              </a:rPr>
              <a:t>trend activity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levels</a:t>
            </a:r>
          </a:p>
          <a:p>
            <a:pPr marL="284907" marR="425325" indent="-274731">
              <a:lnSpc>
                <a:spcPct val="101099"/>
              </a:lnSpc>
              <a:spcBef>
                <a:spcPts val="52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Sense &amp; analyze </a:t>
            </a:r>
            <a:r>
              <a:rPr sz="2400" spc="-4" dirty="0">
                <a:latin typeface="Arial"/>
                <a:cs typeface="Arial"/>
              </a:rPr>
              <a:t>information from  substances emitted from transdermal  </a:t>
            </a:r>
            <a:r>
              <a:rPr sz="2400" dirty="0">
                <a:latin typeface="Arial"/>
                <a:cs typeface="Arial"/>
              </a:rPr>
              <a:t>source.</a:t>
            </a:r>
          </a:p>
          <a:p>
            <a:pPr marL="284907" marR="476201" indent="-274731">
              <a:lnSpc>
                <a:spcPts val="2867"/>
              </a:lnSpc>
              <a:spcBef>
                <a:spcPts val="685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Use social media </a:t>
            </a:r>
            <a:r>
              <a:rPr sz="2400" spc="-4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enhance user  </a:t>
            </a:r>
            <a:r>
              <a:rPr sz="2400" spc="-4" dirty="0">
                <a:latin typeface="Arial"/>
                <a:cs typeface="Arial"/>
              </a:rPr>
              <a:t>accountability. </a:t>
            </a:r>
            <a:r>
              <a:rPr sz="2400" dirty="0">
                <a:latin typeface="Arial"/>
                <a:cs typeface="Arial"/>
              </a:rPr>
              <a:t>“Peer pressure”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effect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65735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Mobile technologies make many aspects of our lives easier – that is its main purpose.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0" y="3333750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Healthcare is not an exception, and year after year more hospital begin to adopt technologies to become more advanced and effective.</a:t>
            </a:r>
          </a:p>
        </p:txBody>
      </p:sp>
      <p:pic>
        <p:nvPicPr>
          <p:cNvPr id="8" name="Picture 7" descr="smartphon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895350"/>
            <a:ext cx="2143986" cy="2143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he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800350"/>
            <a:ext cx="203835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1" y="3105150"/>
            <a:ext cx="2667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8740" y="382402"/>
            <a:ext cx="3150465" cy="1268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62200" y="1352550"/>
            <a:ext cx="6781799" cy="3500017"/>
            <a:chOff x="2491153" y="2369737"/>
            <a:chExt cx="7459979" cy="5288914"/>
          </a:xfrm>
        </p:grpSpPr>
        <p:sp>
          <p:nvSpPr>
            <p:cNvPr id="5" name="object 5"/>
            <p:cNvSpPr/>
            <p:nvPr/>
          </p:nvSpPr>
          <p:spPr>
            <a:xfrm>
              <a:off x="2491153" y="2369737"/>
              <a:ext cx="3324225" cy="24923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23783" y="5569501"/>
              <a:ext cx="2927349" cy="2089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819400" y="3236259"/>
            <a:ext cx="3498273" cy="1697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0788" y="1783066"/>
            <a:ext cx="3413125" cy="1398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270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10349"/>
            <a:ext cx="2438400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Implantables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504950"/>
            <a:ext cx="7209559" cy="312651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2634878" marR="4070" indent="-2435444">
              <a:spcBef>
                <a:spcPts val="80"/>
              </a:spcBef>
            </a:pPr>
            <a:r>
              <a:rPr sz="2400" spc="-4" dirty="0">
                <a:latin typeface="Arial"/>
                <a:cs typeface="Arial"/>
              </a:rPr>
              <a:t>Implantables </a:t>
            </a:r>
            <a:r>
              <a:rPr sz="2400" dirty="0">
                <a:latin typeface="Arial"/>
                <a:cs typeface="Arial"/>
              </a:rPr>
              <a:t>have been around but are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being  </a:t>
            </a:r>
            <a:r>
              <a:rPr sz="2400" spc="-4" dirty="0">
                <a:latin typeface="Arial"/>
                <a:cs typeface="Arial"/>
              </a:rPr>
              <a:t>redefined!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225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Possible vision </a:t>
            </a:r>
            <a:r>
              <a:rPr sz="2400" spc="-4" dirty="0">
                <a:latin typeface="Arial"/>
                <a:cs typeface="Arial"/>
              </a:rPr>
              <a:t>correction </a:t>
            </a:r>
            <a:r>
              <a:rPr sz="2400" dirty="0">
                <a:latin typeface="Arial"/>
                <a:cs typeface="Arial"/>
              </a:rPr>
              <a:t>&amp;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enhancement</a:t>
            </a: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Vital </a:t>
            </a:r>
            <a:r>
              <a:rPr sz="2400" dirty="0">
                <a:latin typeface="Arial"/>
                <a:cs typeface="Arial"/>
              </a:rPr>
              <a:t>sign or blood glucose</a:t>
            </a:r>
            <a:r>
              <a:rPr sz="2400" spc="-12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monitoring</a:t>
            </a:r>
            <a:endParaRPr sz="2400" dirty="0">
              <a:latin typeface="Arial"/>
              <a:cs typeface="Arial"/>
            </a:endParaRPr>
          </a:p>
          <a:p>
            <a:pPr marL="284907" marR="917807" indent="-274731">
              <a:lnSpc>
                <a:spcPts val="2867"/>
              </a:lnSpc>
              <a:spcBef>
                <a:spcPts val="749"/>
              </a:spcBef>
              <a:buChar char="•"/>
              <a:tabLst>
                <a:tab pos="288468" algn="l"/>
                <a:tab pos="288977" algn="l"/>
              </a:tabLst>
            </a:pPr>
            <a:r>
              <a:rPr sz="2400" dirty="0">
                <a:latin typeface="Arial"/>
                <a:cs typeface="Arial"/>
              </a:rPr>
              <a:t>Relay </a:t>
            </a:r>
            <a:r>
              <a:rPr sz="2400" spc="-4" dirty="0">
                <a:latin typeface="Arial"/>
                <a:cs typeface="Arial"/>
              </a:rPr>
              <a:t>information </a:t>
            </a:r>
            <a:r>
              <a:rPr sz="2400" dirty="0">
                <a:latin typeface="Arial"/>
                <a:cs typeface="Arial"/>
              </a:rPr>
              <a:t>back </a:t>
            </a:r>
            <a:r>
              <a:rPr sz="2400" spc="-4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Nurse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  Managers or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Physician</a:t>
            </a:r>
          </a:p>
          <a:p>
            <a:pPr marL="288468" indent="-278802">
              <a:spcBef>
                <a:spcPts val="485"/>
              </a:spcBef>
              <a:buChar char="•"/>
              <a:tabLst>
                <a:tab pos="288468" algn="l"/>
                <a:tab pos="288977" algn="l"/>
              </a:tabLst>
            </a:pPr>
            <a:r>
              <a:rPr sz="2400" spc="-4" dirty="0">
                <a:latin typeface="Arial"/>
                <a:cs typeface="Arial"/>
              </a:rPr>
              <a:t>Lots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4" dirty="0">
                <a:latin typeface="Arial"/>
                <a:cs typeface="Arial"/>
              </a:rPr>
              <a:t>diagnostic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4" dirty="0">
                <a:latin typeface="Arial"/>
                <a:cs typeface="Arial"/>
              </a:rPr>
              <a:t>monitoring</a:t>
            </a:r>
            <a:r>
              <a:rPr sz="2400" spc="8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potential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9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476" y="3524600"/>
            <a:ext cx="3568988" cy="131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7505" y="2095209"/>
            <a:ext cx="2791114" cy="1347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4800" y="3524600"/>
            <a:ext cx="4791364" cy="1316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95400" y="80863"/>
            <a:ext cx="7799540" cy="3314449"/>
            <a:chOff x="1478905" y="316653"/>
            <a:chExt cx="8579496" cy="5008500"/>
          </a:xfrm>
        </p:grpSpPr>
        <p:sp>
          <p:nvSpPr>
            <p:cNvPr id="6" name="object 6"/>
            <p:cNvSpPr/>
            <p:nvPr/>
          </p:nvSpPr>
          <p:spPr>
            <a:xfrm>
              <a:off x="7215189" y="316653"/>
              <a:ext cx="2843212" cy="28670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8905" y="2929193"/>
              <a:ext cx="3797271" cy="23959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40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0233" y="1428750"/>
            <a:ext cx="5791200" cy="325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" y="2114550"/>
            <a:ext cx="2857500" cy="1168051"/>
          </a:xfrm>
          <a:prstGeom prst="rect">
            <a:avLst/>
          </a:prstGeom>
        </p:spPr>
        <p:txBody>
          <a:bodyPr vert="horz" wrap="square" lIns="0" tIns="26455" rIns="0" bIns="0" rtlCol="0">
            <a:spAutoFit/>
          </a:bodyPr>
          <a:lstStyle/>
          <a:p>
            <a:pPr marL="27982" marR="4070" indent="-18315" algn="r">
              <a:lnSpc>
                <a:spcPts val="3045"/>
              </a:lnSpc>
              <a:spcBef>
                <a:spcPts val="208"/>
              </a:spcBef>
            </a:pPr>
            <a:r>
              <a:rPr lang="en-US" sz="2600" spc="-4" dirty="0" smtClean="0">
                <a:solidFill>
                  <a:srgbClr val="FFFF66"/>
                </a:solidFill>
                <a:latin typeface="Arial"/>
                <a:cs typeface="Arial"/>
              </a:rPr>
              <a:t>M-</a:t>
            </a:r>
            <a:r>
              <a:rPr lang="en-US" sz="2600" spc="-4" dirty="0" err="1" smtClean="0">
                <a:solidFill>
                  <a:srgbClr val="FFFF66"/>
                </a:solidFill>
                <a:latin typeface="Arial"/>
                <a:cs typeface="Arial"/>
              </a:rPr>
              <a:t>Vydya</a:t>
            </a:r>
            <a:r>
              <a:rPr sz="2600" spc="-4" dirty="0" smtClean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is</a:t>
            </a:r>
            <a:r>
              <a:rPr sz="2600" spc="-4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key</a:t>
            </a:r>
            <a:r>
              <a:rPr sz="2600" spc="-2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600" spc="-4" dirty="0">
                <a:solidFill>
                  <a:srgbClr val="FFFF66"/>
                </a:solidFill>
                <a:latin typeface="Arial"/>
                <a:cs typeface="Arial"/>
              </a:rPr>
              <a:t>to </a:t>
            </a: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 Consumer</a:t>
            </a:r>
            <a:r>
              <a:rPr sz="2600" spc="-84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driven</a:t>
            </a:r>
            <a:endParaRPr sz="2600" dirty="0">
              <a:latin typeface="Arial"/>
              <a:cs typeface="Arial"/>
            </a:endParaRPr>
          </a:p>
          <a:p>
            <a:pPr marR="4070" algn="r">
              <a:lnSpc>
                <a:spcPts val="2948"/>
              </a:lnSpc>
            </a:pP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heal</a:t>
            </a:r>
            <a:r>
              <a:rPr sz="2600" spc="-4" dirty="0">
                <a:solidFill>
                  <a:srgbClr val="FFFF66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FFFF66"/>
                </a:solidFill>
                <a:latin typeface="Arial"/>
                <a:cs typeface="Arial"/>
              </a:rPr>
              <a:t>hcare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58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1657350"/>
            <a:ext cx="6212924" cy="273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514600" y="1200150"/>
            <a:ext cx="6553200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916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241381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5772">
              <a:spcBef>
                <a:spcPts val="80"/>
              </a:spcBef>
            </a:pPr>
            <a:r>
              <a:rPr lang="en-IN" spc="-4" dirty="0" smtClean="0"/>
              <a:t>M</a:t>
            </a:r>
            <a:r>
              <a:rPr lang="en-US" spc="-4" dirty="0" smtClean="0"/>
              <a:t>-</a:t>
            </a:r>
            <a:r>
              <a:rPr lang="en-US" spc="-4" dirty="0" err="1" smtClean="0"/>
              <a:t>Vydya</a:t>
            </a:r>
            <a:r>
              <a:rPr spc="-4" dirty="0" smtClean="0"/>
              <a:t> </a:t>
            </a:r>
            <a:r>
              <a:rPr dirty="0"/>
              <a:t>as part of a </a:t>
            </a:r>
            <a:r>
              <a:rPr spc="-4" dirty="0"/>
              <a:t>Technology</a:t>
            </a:r>
            <a:r>
              <a:rPr spc="-16" dirty="0"/>
              <a:t> </a:t>
            </a:r>
            <a:r>
              <a:rPr spc="-4" dirty="0" smtClean="0"/>
              <a:t>Strategy</a:t>
            </a:r>
            <a:r>
              <a:rPr lang="en-US" spc="-4" dirty="0" smtClean="0"/>
              <a:t>……..</a:t>
            </a:r>
            <a:endParaRPr spc="-4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object 6"/>
          <p:cNvSpPr txBox="1"/>
          <p:nvPr/>
        </p:nvSpPr>
        <p:spPr>
          <a:xfrm>
            <a:off x="1981200" y="1276350"/>
            <a:ext cx="6451023" cy="1200731"/>
          </a:xfrm>
          <a:prstGeom prst="rect">
            <a:avLst/>
          </a:prstGeom>
        </p:spPr>
        <p:txBody>
          <a:bodyPr vert="horz" wrap="square" lIns="0" tIns="12210" rIns="0" bIns="0" rtlCol="0">
            <a:spAutoFit/>
          </a:bodyPr>
          <a:lstStyle/>
          <a:p>
            <a:pPr marL="9666" marR="4070" algn="ctr">
              <a:lnSpc>
                <a:spcPct val="99400"/>
              </a:lnSpc>
              <a:spcBef>
                <a:spcPts val="96"/>
              </a:spcBef>
            </a:pPr>
            <a:r>
              <a:rPr sz="2600" spc="-4" dirty="0">
                <a:latin typeface="Arial"/>
                <a:cs typeface="Arial"/>
              </a:rPr>
              <a:t>Technology </a:t>
            </a:r>
            <a:r>
              <a:rPr sz="2600" dirty="0">
                <a:latin typeface="Arial"/>
                <a:cs typeface="Arial"/>
              </a:rPr>
              <a:t>is not </a:t>
            </a:r>
            <a:r>
              <a:rPr sz="2600" spc="-4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panacea </a:t>
            </a:r>
            <a:r>
              <a:rPr sz="2600" spc="-4" dirty="0">
                <a:latin typeface="Arial"/>
                <a:cs typeface="Arial"/>
              </a:rPr>
              <a:t>for the  healthcare industry…but </a:t>
            </a:r>
            <a:r>
              <a:rPr sz="2600" dirty="0">
                <a:latin typeface="Arial"/>
                <a:cs typeface="Arial"/>
              </a:rPr>
              <a:t>it is part of </a:t>
            </a:r>
            <a:r>
              <a:rPr sz="2600" spc="-4" dirty="0">
                <a:latin typeface="Arial"/>
                <a:cs typeface="Arial"/>
              </a:rPr>
              <a:t>the  solution!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27232"/>
      </p:ext>
    </p:extLst>
  </p:cSld>
  <p:clrMapOvr>
    <a:masterClrMapping/>
  </p:clrMapOvr>
  <p:transition>
    <p:sndAc>
      <p:endSnd/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89266"/>
            <a:ext cx="8237835" cy="56427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lang="en-US" spc="-4" dirty="0" smtClean="0"/>
              <a:t>M-</a:t>
            </a:r>
            <a:r>
              <a:rPr lang="en-US" spc="-4" dirty="0" err="1" smtClean="0"/>
              <a:t>Vydya</a:t>
            </a:r>
            <a:r>
              <a:rPr spc="-4" dirty="0" smtClean="0"/>
              <a:t> </a:t>
            </a:r>
            <a:r>
              <a:rPr dirty="0"/>
              <a:t>as part of a </a:t>
            </a:r>
            <a:r>
              <a:rPr spc="-4" dirty="0"/>
              <a:t>Technology</a:t>
            </a:r>
            <a:r>
              <a:rPr spc="-16" dirty="0"/>
              <a:t> </a:t>
            </a:r>
            <a:r>
              <a:rPr spc="-4" dirty="0"/>
              <a:t>Strategy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504950"/>
            <a:ext cx="8246070" cy="351221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1524000" y="1962150"/>
            <a:ext cx="6515677" cy="2723838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z="2600" spc="-4" dirty="0">
                <a:latin typeface="Arial"/>
                <a:cs typeface="Arial"/>
              </a:rPr>
              <a:t>CIO creates technology strategy</a:t>
            </a:r>
            <a:endParaRPr sz="2600" dirty="0">
              <a:latin typeface="Arial"/>
              <a:cs typeface="Arial"/>
            </a:endParaRPr>
          </a:p>
          <a:p>
            <a:pPr marL="284907" indent="-274731">
              <a:spcBef>
                <a:spcPts val="1827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Align </a:t>
            </a:r>
            <a:r>
              <a:rPr sz="2400" spc="-4" dirty="0">
                <a:latin typeface="Arial"/>
                <a:cs typeface="Arial"/>
              </a:rPr>
              <a:t>with Strategic</a:t>
            </a:r>
            <a:r>
              <a:rPr sz="2400" spc="-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Plan</a:t>
            </a:r>
          </a:p>
          <a:p>
            <a:pPr marL="284907" marR="4070" indent="-274731">
              <a:lnSpc>
                <a:spcPts val="2867"/>
              </a:lnSpc>
              <a:spcBef>
                <a:spcPts val="669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Balance clinical delivery needs </a:t>
            </a:r>
            <a:r>
              <a:rPr sz="2400" spc="-4" dirty="0">
                <a:latin typeface="Arial"/>
                <a:cs typeface="Arial"/>
              </a:rPr>
              <a:t>with</a:t>
            </a:r>
            <a:r>
              <a:rPr sz="2400" spc="-64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tech  </a:t>
            </a:r>
            <a:r>
              <a:rPr sz="2400" dirty="0">
                <a:latin typeface="Arial"/>
                <a:cs typeface="Arial"/>
              </a:rPr>
              <a:t>needs</a:t>
            </a:r>
          </a:p>
          <a:p>
            <a:pPr marL="284907" indent="-274731">
              <a:spcBef>
                <a:spcPts val="485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dirty="0">
                <a:latin typeface="Arial"/>
                <a:cs typeface="Arial"/>
              </a:rPr>
              <a:t>Clinician input is</a:t>
            </a:r>
            <a:r>
              <a:rPr sz="2400" spc="-16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essential</a:t>
            </a:r>
            <a:endParaRPr sz="2400" dirty="0">
              <a:latin typeface="Arial"/>
              <a:cs typeface="Arial"/>
            </a:endParaRPr>
          </a:p>
          <a:p>
            <a:pPr marL="284907" indent="-274731">
              <a:spcBef>
                <a:spcPts val="561"/>
              </a:spcBef>
              <a:buChar char="•"/>
              <a:tabLst>
                <a:tab pos="284398" algn="l"/>
                <a:tab pos="284907" algn="l"/>
              </a:tabLst>
            </a:pPr>
            <a:r>
              <a:rPr sz="2400" spc="-4" dirty="0">
                <a:latin typeface="Arial"/>
                <a:cs typeface="Arial"/>
              </a:rPr>
              <a:t>Evaluate </a:t>
            </a:r>
            <a:r>
              <a:rPr sz="2400" b="1" i="1" spc="-4" dirty="0">
                <a:latin typeface="Arial"/>
                <a:cs typeface="Arial"/>
              </a:rPr>
              <a:t>value added </a:t>
            </a:r>
            <a:r>
              <a:rPr lang="en-US" sz="2400" spc="-4" dirty="0" smtClean="0">
                <a:latin typeface="Arial"/>
                <a:cs typeface="Arial"/>
              </a:rPr>
              <a:t>m-</a:t>
            </a:r>
            <a:r>
              <a:rPr lang="en-US" sz="2400" spc="-4" dirty="0" err="1" smtClean="0">
                <a:latin typeface="Arial"/>
                <a:cs typeface="Arial"/>
              </a:rPr>
              <a:t>vydya</a:t>
            </a:r>
            <a:r>
              <a:rPr sz="2400" spc="4" dirty="0" smtClean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options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78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8487" y="742950"/>
            <a:ext cx="7608373" cy="1118270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lang="en-US" spc="-4" dirty="0" smtClean="0"/>
              <a:t>M-</a:t>
            </a:r>
            <a:r>
              <a:rPr lang="en-US" spc="-4" dirty="0" err="1" smtClean="0"/>
              <a:t>Vydya</a:t>
            </a:r>
            <a:r>
              <a:rPr spc="-4" dirty="0" smtClean="0"/>
              <a:t> </a:t>
            </a:r>
            <a:r>
              <a:rPr dirty="0"/>
              <a:t>as part of a </a:t>
            </a:r>
            <a:r>
              <a:rPr spc="-4" dirty="0"/>
              <a:t>Technology</a:t>
            </a:r>
            <a:r>
              <a:rPr spc="-16" dirty="0"/>
              <a:t> </a:t>
            </a:r>
            <a:r>
              <a:rPr spc="-4" dirty="0" smtClean="0"/>
              <a:t>Strategy</a:t>
            </a:r>
            <a:r>
              <a:rPr lang="en-US" spc="-4" dirty="0" smtClean="0"/>
              <a:t>…</a:t>
            </a:r>
            <a:endParaRPr spc="-4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962150"/>
            <a:ext cx="8246070" cy="2762377"/>
          </a:xfrm>
          <a:prstGeom prst="rect">
            <a:avLst/>
          </a:prstGeom>
        </p:spPr>
        <p:txBody>
          <a:bodyPr vert="horz" wrap="square" lIns="0" tIns="54946" rIns="0" bIns="0" rtlCol="0">
            <a:spAutoFit/>
          </a:bodyPr>
          <a:lstStyle/>
          <a:p>
            <a:pPr marL="246241" marR="431939">
              <a:lnSpc>
                <a:spcPts val="2564"/>
              </a:lnSpc>
              <a:spcBef>
                <a:spcPts val="433"/>
              </a:spcBef>
            </a:pPr>
            <a:r>
              <a:rPr spc="-4" dirty="0"/>
              <a:t>Things to </a:t>
            </a:r>
            <a:r>
              <a:rPr dirty="0"/>
              <a:t>consider when </a:t>
            </a:r>
            <a:r>
              <a:rPr spc="-4" dirty="0"/>
              <a:t>evaluating </a:t>
            </a:r>
            <a:r>
              <a:rPr spc="-4" dirty="0" smtClean="0"/>
              <a:t>m</a:t>
            </a:r>
            <a:r>
              <a:rPr lang="en-US" spc="-4" dirty="0" smtClean="0"/>
              <a:t>-</a:t>
            </a:r>
            <a:r>
              <a:rPr lang="en-US" spc="-4" dirty="0" err="1" smtClean="0"/>
              <a:t>vydya</a:t>
            </a:r>
            <a:r>
              <a:rPr spc="-4" dirty="0" smtClean="0"/>
              <a:t>  </a:t>
            </a:r>
            <a:r>
              <a:rPr spc="-4" dirty="0"/>
              <a:t>solutions:</a:t>
            </a:r>
          </a:p>
          <a:p>
            <a:pPr marL="520972" marR="547428" indent="-274731">
              <a:lnSpc>
                <a:spcPct val="90000"/>
              </a:lnSpc>
              <a:spcBef>
                <a:spcPts val="513"/>
              </a:spcBef>
              <a:tabLst>
                <a:tab pos="520972" algn="l"/>
                <a:tab pos="521481" algn="l"/>
              </a:tabLst>
            </a:pPr>
            <a:r>
              <a:rPr dirty="0"/>
              <a:t>Examine mobile </a:t>
            </a:r>
            <a:r>
              <a:rPr spc="-4" dirty="0"/>
              <a:t>strategy </a:t>
            </a:r>
            <a:r>
              <a:rPr dirty="0"/>
              <a:t>and </a:t>
            </a:r>
            <a:r>
              <a:rPr spc="-4" dirty="0"/>
              <a:t>potential for  interoperability with </a:t>
            </a:r>
            <a:r>
              <a:rPr dirty="0"/>
              <a:t>EHR and </a:t>
            </a:r>
            <a:r>
              <a:rPr spc="-4" dirty="0"/>
              <a:t>enterprise  systems.</a:t>
            </a:r>
          </a:p>
          <a:p>
            <a:pPr marL="520972" indent="-274731">
              <a:spcBef>
                <a:spcPts val="337"/>
              </a:spcBef>
              <a:tabLst>
                <a:tab pos="520972" algn="l"/>
                <a:tab pos="521481" algn="l"/>
              </a:tabLst>
            </a:pPr>
            <a:r>
              <a:rPr dirty="0"/>
              <a:t>Build a </a:t>
            </a:r>
            <a:r>
              <a:rPr spc="-4" dirty="0"/>
              <a:t>patient-centric</a:t>
            </a:r>
            <a:r>
              <a:rPr spc="-8" dirty="0"/>
              <a:t> </a:t>
            </a:r>
            <a:r>
              <a:rPr dirty="0"/>
              <a:t>model</a:t>
            </a:r>
          </a:p>
          <a:p>
            <a:pPr marL="520972" marR="343922" indent="-274731">
              <a:lnSpc>
                <a:spcPts val="2627"/>
              </a:lnSpc>
              <a:spcBef>
                <a:spcPts val="541"/>
              </a:spcBef>
              <a:tabLst>
                <a:tab pos="520972" algn="l"/>
                <a:tab pos="521481" algn="l"/>
              </a:tabLst>
            </a:pPr>
            <a:r>
              <a:rPr spc="-4" dirty="0"/>
              <a:t>Understand </a:t>
            </a:r>
            <a:r>
              <a:rPr dirty="0"/>
              <a:t>your care delivery model and</a:t>
            </a:r>
            <a:r>
              <a:rPr spc="-48" dirty="0"/>
              <a:t> </a:t>
            </a:r>
            <a:r>
              <a:rPr dirty="0"/>
              <a:t>if  </a:t>
            </a:r>
            <a:r>
              <a:rPr spc="-4" dirty="0"/>
              <a:t>the solution </a:t>
            </a:r>
            <a:r>
              <a:rPr dirty="0"/>
              <a:t>is </a:t>
            </a:r>
            <a:r>
              <a:rPr spc="-4" dirty="0" smtClean="0"/>
              <a:t>feasible</a:t>
            </a:r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79368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itchFamily="82" charset="0"/>
              </a:rPr>
              <a:t>A special thanks to Amity university (</a:t>
            </a:r>
            <a:r>
              <a:rPr lang="en-US" sz="28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itchFamily="82" charset="0"/>
              </a:rPr>
              <a:t>raipur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itchFamily="82" charset="0"/>
              </a:rPr>
              <a:t>) and our mentor BAKTAWAR SIR  for guidance and help 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62848"/>
      </p:ext>
    </p:extLst>
  </p:cSld>
  <p:clrMapOvr>
    <a:masterClrMapping/>
  </p:clrMapOvr>
  <p:transition>
    <p:sndAc>
      <p:endSnd/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0" y="209550"/>
            <a:ext cx="3132132" cy="7635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  <a:latin typeface="+mn-lt"/>
              </a:rPr>
              <a:t>The M-</a:t>
            </a:r>
            <a:r>
              <a:rPr lang="en-US" sz="2800" b="1" dirty="0" err="1" smtClean="0">
                <a:solidFill>
                  <a:schemeClr val="bg2"/>
                </a:solidFill>
                <a:latin typeface="+mn-lt"/>
              </a:rPr>
              <a:t>Vydya</a:t>
            </a:r>
            <a:r>
              <a:rPr lang="en-US" sz="2800" b="1" dirty="0" smtClean="0">
                <a:solidFill>
                  <a:schemeClr val="bg2"/>
                </a:solidFill>
                <a:latin typeface="+mn-lt"/>
              </a:rPr>
              <a:t> Trend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Line Callout 3 6"/>
          <p:cNvSpPr/>
          <p:nvPr/>
        </p:nvSpPr>
        <p:spPr>
          <a:xfrm>
            <a:off x="2362200" y="1504950"/>
            <a:ext cx="5638800" cy="2895600"/>
          </a:xfrm>
          <a:prstGeom prst="borderCallout3">
            <a:avLst/>
          </a:prstGeom>
          <a:noFill/>
          <a:ln>
            <a:solidFill>
              <a:schemeClr val="bg2"/>
            </a:solidFill>
            <a:prstDash val="lgDash"/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95600" y="1809750"/>
            <a:ext cx="449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The term </a:t>
            </a:r>
            <a:r>
              <a:rPr lang="en-US" dirty="0" smtClean="0">
                <a:solidFill>
                  <a:schemeClr val="bg1"/>
                </a:solidFill>
              </a:rPr>
              <a:t>M-</a:t>
            </a:r>
            <a:r>
              <a:rPr lang="en-US" dirty="0" err="1" smtClean="0">
                <a:solidFill>
                  <a:schemeClr val="bg1"/>
                </a:solidFill>
              </a:rPr>
              <a:t>Vydya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appeared not so long ago, but it has already grown into an impressive global industry of medical mobile app development.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The main trend is a precision-based model when it comes to mobile healthcare.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752600" y="1276350"/>
            <a:ext cx="8245475" cy="609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rial Black" pitchFamily="34" charset="0"/>
              </a:rPr>
              <a:t>CREW MEMBERS </a:t>
            </a:r>
            <a:endParaRPr lang="en-IN" sz="5400" dirty="0">
              <a:latin typeface="Arial Black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85800" y="1885950"/>
            <a:ext cx="8245475" cy="351313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i="1" u="sng" dirty="0" smtClean="0">
                <a:latin typeface="Algerian" pitchFamily="82" charset="0"/>
              </a:rPr>
              <a:t>SHUBHAM MANDAL</a:t>
            </a:r>
          </a:p>
          <a:p>
            <a:pPr>
              <a:buFont typeface="Wingdings" pitchFamily="2" charset="2"/>
              <a:buChar char="q"/>
            </a:pPr>
            <a:r>
              <a:rPr lang="en-US" b="1" i="1" u="sng" dirty="0" smtClean="0">
                <a:latin typeface="Algerian" pitchFamily="82" charset="0"/>
              </a:rPr>
              <a:t>RAJ MALLICK</a:t>
            </a:r>
          </a:p>
          <a:p>
            <a:pPr>
              <a:buFont typeface="Wingdings" pitchFamily="2" charset="2"/>
              <a:buChar char="q"/>
            </a:pPr>
            <a:r>
              <a:rPr lang="en-US" b="1" i="1" u="sng" dirty="0" smtClean="0">
                <a:latin typeface="Algerian" pitchFamily="82" charset="0"/>
              </a:rPr>
              <a:t>PARUL NARESH GOSWAMI</a:t>
            </a:r>
          </a:p>
          <a:p>
            <a:pPr>
              <a:buFont typeface="Wingdings" pitchFamily="2" charset="2"/>
              <a:buChar char="q"/>
            </a:pPr>
            <a:r>
              <a:rPr lang="en-US" b="1" i="1" u="sng" dirty="0" smtClean="0">
                <a:latin typeface="Algerian" pitchFamily="82" charset="0"/>
              </a:rPr>
              <a:t>BISWAJIT RATH </a:t>
            </a:r>
          </a:p>
        </p:txBody>
      </p:sp>
    </p:spTree>
    <p:extLst>
      <p:ext uri="{BB962C8B-B14F-4D97-AF65-F5344CB8AC3E}">
        <p14:creationId xmlns:p14="http://schemas.microsoft.com/office/powerpoint/2010/main" val="17851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400" y="133350"/>
            <a:ext cx="3132132" cy="763525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Benefits of M-</a:t>
            </a:r>
            <a:r>
              <a:rPr lang="en-US" sz="2800" b="1" dirty="0" err="1" smtClean="0">
                <a:solidFill>
                  <a:schemeClr val="bg2"/>
                </a:solidFill>
              </a:rPr>
              <a:t>Vydya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356235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By using mobile devices in the healthcare setting, practices have the potential to enhance productivity, lower failure-to-respond rates, increase information access &amp; communication.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This technology has become popular over the last few years.  </a:t>
            </a:r>
          </a:p>
        </p:txBody>
      </p:sp>
      <p:pic>
        <p:nvPicPr>
          <p:cNvPr id="7" name="Picture 6" descr="6-Steps-to-mHealth-Succ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819150"/>
            <a:ext cx="3593078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33350"/>
            <a:ext cx="3665532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Medical App Classification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35255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The market of </a:t>
            </a:r>
            <a:r>
              <a:rPr lang="en-US" dirty="0" err="1" smtClean="0">
                <a:solidFill>
                  <a:schemeClr val="bg1"/>
                </a:solidFill>
              </a:rPr>
              <a:t>mHealth</a:t>
            </a:r>
            <a:r>
              <a:rPr lang="en-US" dirty="0" smtClean="0">
                <a:solidFill>
                  <a:schemeClr val="bg1"/>
                </a:solidFill>
              </a:rPr>
              <a:t> can seem overwhelming. </a:t>
            </a:r>
          </a:p>
          <a:p>
            <a:pPr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It’s no surprise, as there are lots of apps, and it can sometimes be hard to understand their purposes and possibilities.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445425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Chronic care management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Medical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Healthcare and fitness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Women’s health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Medication management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Personal health record apps.</a:t>
            </a:r>
          </a:p>
          <a:p>
            <a:pPr algn="just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Patient education apps.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070" y="2020740"/>
            <a:ext cx="3051464" cy="148760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 marR="4070" indent="-112945" algn="ctr">
              <a:spcBef>
                <a:spcPts val="80"/>
              </a:spcBef>
              <a:tabLst>
                <a:tab pos="734144" algn="l"/>
                <a:tab pos="1411815" algn="l"/>
                <a:tab pos="1999943" algn="l"/>
              </a:tabLst>
            </a:pPr>
            <a:r>
              <a:rPr sz="3200" b="1" spc="-4" dirty="0">
                <a:latin typeface="Arial"/>
                <a:cs typeface="Arial"/>
              </a:rPr>
              <a:t>The	future	of  </a:t>
            </a:r>
            <a:r>
              <a:rPr sz="3200" b="1" dirty="0">
                <a:latin typeface="Arial"/>
                <a:cs typeface="Arial"/>
              </a:rPr>
              <a:t>M</a:t>
            </a:r>
            <a:r>
              <a:rPr sz="3200" b="1" spc="-4" dirty="0">
                <a:latin typeface="Arial"/>
                <a:cs typeface="Arial"/>
              </a:rPr>
              <a:t>obil</a:t>
            </a:r>
            <a:r>
              <a:rPr sz="3200" b="1" dirty="0">
                <a:latin typeface="Arial"/>
                <a:cs typeface="Arial"/>
              </a:rPr>
              <a:t>e	</a:t>
            </a:r>
            <a:r>
              <a:rPr sz="3200" b="1" spc="-4" dirty="0">
                <a:latin typeface="Arial"/>
                <a:cs typeface="Arial"/>
              </a:rPr>
              <a:t>d</a:t>
            </a:r>
            <a:r>
              <a:rPr sz="3200" b="1" dirty="0">
                <a:latin typeface="Arial"/>
                <a:cs typeface="Arial"/>
              </a:rPr>
              <a:t>ev</a:t>
            </a:r>
            <a:r>
              <a:rPr sz="3200" b="1" spc="-4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ce  </a:t>
            </a:r>
            <a:r>
              <a:rPr sz="3200" b="1" spc="-4" dirty="0">
                <a:latin typeface="Arial"/>
                <a:cs typeface="Arial"/>
              </a:rPr>
              <a:t>usage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6732" y="361950"/>
            <a:ext cx="4233453" cy="4097991"/>
            <a:chOff x="4306913" y="457200"/>
            <a:chExt cx="5295265" cy="6858000"/>
          </a:xfrm>
        </p:grpSpPr>
        <p:sp>
          <p:nvSpPr>
            <p:cNvPr id="4" name="object 4"/>
            <p:cNvSpPr/>
            <p:nvPr/>
          </p:nvSpPr>
          <p:spPr>
            <a:xfrm>
              <a:off x="4306913" y="457200"/>
              <a:ext cx="5295201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9427" y="457200"/>
              <a:ext cx="5092700" cy="6835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252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384" y="303367"/>
            <a:ext cx="6780645" cy="1118270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pc="-4" dirty="0"/>
              <a:t>Evolution </a:t>
            </a:r>
            <a:r>
              <a:rPr dirty="0"/>
              <a:t>of Mobile Devices in</a:t>
            </a:r>
            <a:r>
              <a:rPr spc="-16" dirty="0"/>
              <a:t> </a:t>
            </a:r>
            <a:r>
              <a:rPr spc="-4" dirty="0"/>
              <a:t>healthcare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411" y="1951924"/>
            <a:ext cx="3221759" cy="2467412"/>
          </a:xfrm>
          <a:prstGeom prst="rect">
            <a:avLst/>
          </a:prstGeom>
        </p:spPr>
        <p:txBody>
          <a:bodyPr vert="horz" wrap="square" lIns="0" tIns="46805" rIns="0" bIns="0" rtlCol="0">
            <a:spAutoFit/>
          </a:bodyPr>
          <a:lstStyle/>
          <a:p>
            <a:pPr marL="284907" marR="224364" indent="-274731">
              <a:lnSpc>
                <a:spcPts val="2243"/>
              </a:lnSpc>
              <a:spcBef>
                <a:spcPts val="368"/>
              </a:spcBef>
              <a:buChar char="•"/>
              <a:tabLst>
                <a:tab pos="284398" algn="l"/>
                <a:tab pos="284907" algn="l"/>
              </a:tabLst>
            </a:pPr>
            <a:r>
              <a:rPr sz="2100" spc="-4" dirty="0">
                <a:latin typeface="Arial"/>
                <a:cs typeface="Arial"/>
              </a:rPr>
              <a:t>Started with laptops 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-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PDAs</a:t>
            </a:r>
            <a:endParaRPr sz="2100">
              <a:latin typeface="Arial"/>
              <a:cs typeface="Arial"/>
            </a:endParaRPr>
          </a:p>
          <a:p>
            <a:pPr marL="284907" marR="47315" indent="-274731">
              <a:lnSpc>
                <a:spcPts val="2227"/>
              </a:lnSpc>
              <a:spcBef>
                <a:spcPts val="513"/>
              </a:spcBef>
              <a:buChar char="•"/>
              <a:tabLst>
                <a:tab pos="284398" algn="l"/>
                <a:tab pos="284907" algn="l"/>
              </a:tabLst>
            </a:pPr>
            <a:r>
              <a:rPr sz="2100" spc="-4" dirty="0">
                <a:latin typeface="Arial"/>
                <a:cs typeface="Arial"/>
              </a:rPr>
              <a:t>Netbooks </a:t>
            </a:r>
            <a:r>
              <a:rPr sz="2100" dirty="0">
                <a:latin typeface="Arial"/>
                <a:cs typeface="Arial"/>
              </a:rPr>
              <a:t>became</a:t>
            </a:r>
            <a:r>
              <a:rPr sz="2100" spc="-52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  inexpensive</a:t>
            </a:r>
            <a:r>
              <a:rPr sz="2100" spc="-12" dirty="0">
                <a:latin typeface="Arial"/>
                <a:cs typeface="Arial"/>
              </a:rPr>
              <a:t> </a:t>
            </a:r>
            <a:r>
              <a:rPr sz="2100" spc="-4" dirty="0">
                <a:latin typeface="Arial"/>
                <a:cs typeface="Arial"/>
              </a:rPr>
              <a:t>option</a:t>
            </a:r>
            <a:endParaRPr sz="2100">
              <a:latin typeface="Arial"/>
              <a:cs typeface="Arial"/>
            </a:endParaRPr>
          </a:p>
          <a:p>
            <a:pPr marL="284907" marR="4070" indent="-274731">
              <a:lnSpc>
                <a:spcPct val="90600"/>
              </a:lnSpc>
              <a:spcBef>
                <a:spcPts val="445"/>
              </a:spcBef>
              <a:buChar char="•"/>
              <a:tabLst>
                <a:tab pos="284398" algn="l"/>
                <a:tab pos="284907" algn="l"/>
              </a:tabLst>
            </a:pPr>
            <a:r>
              <a:rPr sz="2100" spc="-4" dirty="0">
                <a:latin typeface="Arial"/>
                <a:cs typeface="Arial"/>
              </a:rPr>
              <a:t>Tablets, smartphones  </a:t>
            </a:r>
            <a:r>
              <a:rPr sz="2100" dirty="0">
                <a:latin typeface="Arial"/>
                <a:cs typeface="Arial"/>
              </a:rPr>
              <a:t>and mobile devices  have emerged on </a:t>
            </a:r>
            <a:r>
              <a:rPr sz="2100" spc="-4" dirty="0">
                <a:latin typeface="Arial"/>
                <a:cs typeface="Arial"/>
              </a:rPr>
              <a:t>the  </a:t>
            </a:r>
            <a:r>
              <a:rPr sz="2100" dirty="0">
                <a:latin typeface="Arial"/>
                <a:cs typeface="Arial"/>
              </a:rPr>
              <a:t>market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0981" y="1628317"/>
            <a:ext cx="4568536" cy="2794887"/>
            <a:chOff x="4577079" y="2460567"/>
            <a:chExt cx="5025390" cy="4223385"/>
          </a:xfrm>
        </p:grpSpPr>
        <p:sp>
          <p:nvSpPr>
            <p:cNvPr id="5" name="object 5"/>
            <p:cNvSpPr/>
            <p:nvPr/>
          </p:nvSpPr>
          <p:spPr>
            <a:xfrm>
              <a:off x="4577079" y="2460567"/>
              <a:ext cx="5025043" cy="4222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9302" y="2662237"/>
              <a:ext cx="4787900" cy="3622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312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object 3"/>
          <p:cNvSpPr/>
          <p:nvPr/>
        </p:nvSpPr>
        <p:spPr>
          <a:xfrm>
            <a:off x="1295400" y="1733550"/>
            <a:ext cx="6704557" cy="3124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03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9183" y="1813770"/>
            <a:ext cx="2385291" cy="1487602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9666" marR="4070" indent="-113454">
              <a:spcBef>
                <a:spcPts val="80"/>
              </a:spcBef>
            </a:pPr>
            <a:r>
              <a:rPr lang="en-US" sz="3200" b="1" spc="-4" dirty="0" smtClean="0">
                <a:solidFill>
                  <a:srgbClr val="000000"/>
                </a:solidFill>
                <a:latin typeface="Arial"/>
                <a:cs typeface="Arial"/>
              </a:rPr>
              <a:t>M-</a:t>
            </a:r>
            <a:r>
              <a:rPr lang="en-US" sz="3200" b="1" spc="-4" dirty="0" err="1" smtClean="0">
                <a:solidFill>
                  <a:srgbClr val="000000"/>
                </a:solidFill>
                <a:latin typeface="Arial"/>
                <a:cs typeface="Arial"/>
              </a:rPr>
              <a:t>Vydya</a:t>
            </a:r>
            <a:r>
              <a:rPr lang="en-US" sz="3200" b="1" spc="-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1" spc="-4" dirty="0" smtClean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sz="3200" b="1" spc="-4" dirty="0">
                <a:solidFill>
                  <a:srgbClr val="000000"/>
                </a:solidFill>
                <a:latin typeface="Arial"/>
                <a:cs typeface="Arial"/>
              </a:rPr>
              <a:t>impact in  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Hea</a:t>
            </a:r>
            <a:r>
              <a:rPr sz="3200" b="1" spc="-4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3200" b="1" spc="-4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care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" y="1809750"/>
            <a:ext cx="4155525" cy="2954991"/>
            <a:chOff x="458123" y="457200"/>
            <a:chExt cx="5403850" cy="6858000"/>
          </a:xfrm>
        </p:grpSpPr>
        <p:sp>
          <p:nvSpPr>
            <p:cNvPr id="4" name="object 4"/>
            <p:cNvSpPr/>
            <p:nvPr/>
          </p:nvSpPr>
          <p:spPr>
            <a:xfrm>
              <a:off x="458123" y="457200"/>
              <a:ext cx="5403278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8123" y="457200"/>
              <a:ext cx="5003800" cy="6824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43143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F64B33C-7FC0-4E9A-9AD6-542882AAAA36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237"/>
  <p:tag name="ISPRINGONLINEFOLDERPATH" val="Каталог/Game On"/>
  <p:tag name="ISPRINGCLOUDFOLDERID" val="0"/>
  <p:tag name="ISPRINGCLOUDFOLDERPATH" val="Content List"/>
  <p:tag name="ISPRING_PLAYERS_CUSTOMIZATION" val="UEsDBBQAAgAIAG8CZ0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8CZ0Z7BdOSwAEAANoDAAAPAAAAAAAAAAEAAAAAAAAAAABub25lL3BsYXllci54bWxQSwUGAAAAAAEAAQA9AAAA7QEAAAAA"/>
  <p:tag name="ISPRING_PRESENTATION_TITLE" val="9069675"/>
  <p:tag name="ISPRING_RESOURCE_PATHS_HASH_PRESENTER" val="3eb6f0f9479229c05cf6ead7ab3ed9608a7d9a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579</Words>
  <Application>Microsoft Office PowerPoint</Application>
  <PresentationFormat>On-screen Show (16:9)</PresentationFormat>
  <Paragraphs>105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The M-Vydya Trend</vt:lpstr>
      <vt:lpstr>Benefits of M-Vydya</vt:lpstr>
      <vt:lpstr>Medical App Classification</vt:lpstr>
      <vt:lpstr>PowerPoint Presentation</vt:lpstr>
      <vt:lpstr>Evolution of Mobile Devices in healthcare</vt:lpstr>
      <vt:lpstr>PowerPoint Presentation</vt:lpstr>
      <vt:lpstr>M-Vydya   impact in  Healthcare</vt:lpstr>
      <vt:lpstr>PowerPoint Presentation</vt:lpstr>
      <vt:lpstr>Types of M-Vydya technology</vt:lpstr>
      <vt:lpstr>Tablets</vt:lpstr>
      <vt:lpstr>PowerPoint Presentation</vt:lpstr>
      <vt:lpstr>Smartphones</vt:lpstr>
      <vt:lpstr>PowerPoint Presentation</vt:lpstr>
      <vt:lpstr>M-Vydya Apps</vt:lpstr>
      <vt:lpstr>Health map in india </vt:lpstr>
      <vt:lpstr>PowerPoint Presentation</vt:lpstr>
      <vt:lpstr>Wearables</vt:lpstr>
      <vt:lpstr>PowerPoint Presentation</vt:lpstr>
      <vt:lpstr>Implantables</vt:lpstr>
      <vt:lpstr>PowerPoint Presentation</vt:lpstr>
      <vt:lpstr>PowerPoint Presentation</vt:lpstr>
      <vt:lpstr>PowerPoint Presentation</vt:lpstr>
      <vt:lpstr>PowerPoint Presentation</vt:lpstr>
      <vt:lpstr>M-Vydya as part of a Technology Strategy……..</vt:lpstr>
      <vt:lpstr>M-Vydya as part of a Technology Strategy</vt:lpstr>
      <vt:lpstr>M-Vydya as part of a Technology Strategy…</vt:lpstr>
      <vt:lpstr>PowerPoint Presentation</vt:lpstr>
      <vt:lpstr>CREW MEMBERS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9069675</dc:title>
  <dc:creator>Julian</dc:creator>
  <cp:lastModifiedBy>RAJ</cp:lastModifiedBy>
  <cp:revision>190</cp:revision>
  <dcterms:created xsi:type="dcterms:W3CDTF">2013-08-21T19:17:07Z</dcterms:created>
  <dcterms:modified xsi:type="dcterms:W3CDTF">2021-02-14T03:41:34Z</dcterms:modified>
</cp:coreProperties>
</file>